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1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9.wmf"/><Relationship Id="rId1" Type="http://schemas.openxmlformats.org/officeDocument/2006/relationships/image" Target="../media/image15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Relationship Id="rId4" Type="http://schemas.openxmlformats.org/officeDocument/2006/relationships/image" Target="../media/image23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159CCE-92A2-4F31-A733-BA07C0D2D66A}" type="datetimeFigureOut">
              <a:rPr lang="en-US" smtClean="0"/>
              <a:t>11/13/2018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F91EB4-746B-468B-A78D-7B94319C24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2297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boundary condition means that the membrane is fixed along the boundary circle r = 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91EB4-746B-468B-A78D-7B94319C245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1922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9826E-32B3-467D-A10F-194F4F05B99A}" type="datetime1">
              <a:rPr lang="en-US" smtClean="0"/>
              <a:t>11/13/2018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FA610-4B74-4A8D-B9A7-935657965237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83095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434FB-AAC0-4750-9E7D-6C5071F6F23C}" type="datetime1">
              <a:rPr lang="en-US" smtClean="0"/>
              <a:t>11/13/2018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FA610-4B74-4A8D-B9A7-9356579652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8832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184D2-90D0-4714-A288-63C7911BBE39}" type="datetime1">
              <a:rPr lang="en-US" smtClean="0"/>
              <a:t>11/13/2018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FA610-4B74-4A8D-B9A7-9356579652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888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8220E-C51C-453D-AE7B-D7E67CEF0C83}" type="datetime1">
              <a:rPr lang="en-US" smtClean="0"/>
              <a:t>11/13/2018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FA610-4B74-4A8D-B9A7-9356579652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1812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6DE44-EB36-4A5F-BB6E-15BC15A74770}" type="datetime1">
              <a:rPr lang="en-US" smtClean="0"/>
              <a:t>11/13/2018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FA610-4B74-4A8D-B9A7-935657965237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5873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9A7E8-2724-4AB8-9994-D59015A64CCA}" type="datetime1">
              <a:rPr lang="en-US" smtClean="0"/>
              <a:t>11/13/2018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FA610-4B74-4A8D-B9A7-9356579652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5468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9A44B-2054-45E1-B450-59BD5FC61463}" type="datetime1">
              <a:rPr lang="en-US" smtClean="0"/>
              <a:t>11/13/2018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FA610-4B74-4A8D-B9A7-9356579652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6456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B1BF1-7141-432F-965A-F81BEDD2EDF6}" type="datetime1">
              <a:rPr lang="en-US" smtClean="0"/>
              <a:t>11/13/2018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FA610-4B74-4A8D-B9A7-9356579652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077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40632-5373-412A-97D5-C59D9227DC8E}" type="datetime1">
              <a:rPr lang="en-US" smtClean="0"/>
              <a:t>11/13/2018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FA610-4B74-4A8D-B9A7-9356579652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9216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1872053A-3098-47E2-B42E-4941A4D99383}" type="datetime1">
              <a:rPr lang="en-US" smtClean="0"/>
              <a:t>11/13/2018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2BFA610-4B74-4A8D-B9A7-9356579652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779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9D77-9A43-4A0A-8F0E-EFC0279A2A7B}" type="datetime1">
              <a:rPr lang="en-US" smtClean="0"/>
              <a:t>11/13/2018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FA610-4B74-4A8D-B9A7-9356579652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147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09B53F28-FC1F-45D8-B6AF-461F4566111B}" type="datetime1">
              <a:rPr lang="en-US" smtClean="0"/>
              <a:t>11/13/2018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22BFA610-4B74-4A8D-B9A7-935657965237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9045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24.w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3" Type="http://schemas.openxmlformats.org/officeDocument/2006/relationships/notesSlide" Target="../notesSlides/notesSlide1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emf"/><Relationship Id="rId5" Type="http://schemas.openxmlformats.org/officeDocument/2006/relationships/image" Target="../media/image3.wmf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6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9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13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15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7" Type="http://schemas.openxmlformats.org/officeDocument/2006/relationships/image" Target="../media/image1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5.bin"/><Relationship Id="rId5" Type="http://schemas.openxmlformats.org/officeDocument/2006/relationships/image" Target="../media/image19.gif"/><Relationship Id="rId4" Type="http://schemas.openxmlformats.org/officeDocument/2006/relationships/image" Target="../media/image17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3" Type="http://schemas.openxmlformats.org/officeDocument/2006/relationships/oleObject" Target="../embeddings/oleObject16.bin"/><Relationship Id="rId7" Type="http://schemas.openxmlformats.org/officeDocument/2006/relationships/oleObject" Target="../embeddings/oleObject1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1.wmf"/><Relationship Id="rId5" Type="http://schemas.openxmlformats.org/officeDocument/2006/relationships/oleObject" Target="../embeddings/oleObject17.bin"/><Relationship Id="rId10" Type="http://schemas.openxmlformats.org/officeDocument/2006/relationships/image" Target="../media/image23.wmf"/><Relationship Id="rId4" Type="http://schemas.openxmlformats.org/officeDocument/2006/relationships/image" Target="../media/image20.wmf"/><Relationship Id="rId9" Type="http://schemas.openxmlformats.org/officeDocument/2006/relationships/oleObject" Target="../embeddings/oleObject19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Circular membrane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13</a:t>
            </a:r>
            <a:r>
              <a:rPr lang="en-US" baseline="30000" dirty="0" smtClean="0"/>
              <a:t>th</a:t>
            </a:r>
            <a:r>
              <a:rPr lang="en-US" dirty="0" smtClean="0"/>
              <a:t> November 2018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FA610-4B74-4A8D-B9A7-935657965237}" type="slidenum">
              <a:rPr lang="en-US" smtClean="0"/>
              <a:t>1</a:t>
            </a:fld>
            <a:endParaRPr lang="en-US"/>
          </a:p>
        </p:txBody>
      </p:sp>
      <p:pic>
        <p:nvPicPr>
          <p:cNvPr id="1034" name="Picture 10" descr="Bessel functions are the radial part of the modes of vibration of a circular drum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6948" y="289852"/>
            <a:ext cx="3429000" cy="2733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4234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complete solution for wave function of a circular membrane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64275" y="1845733"/>
            <a:ext cx="10836322" cy="4614051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Therefore, the wave function with a radial symmetric for a circular membrane can be written as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(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r,t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) =R(r)T(t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).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he vibration pattern of the circular membrane is described by the radial function R.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For example : m = 1, and 0 &lt; r &lt; R,  becomes a maximum value when r = 0 and the function gradually reduced to zero; i.e. J</a:t>
            </a:r>
            <a:r>
              <a:rPr lang="en-US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0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(</a:t>
            </a:r>
            <a:r>
              <a:rPr lang="en-US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1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) = 0 at r = R,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                       m = 2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and 0 &lt; r &lt; R,  becomes a maximum value when r = 0 and the function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becomes zeros twice; i.e. J</a:t>
            </a:r>
            <a:r>
              <a:rPr lang="en-US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0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(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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1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) = 0  and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J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0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(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</a:t>
            </a:r>
            <a:r>
              <a:rPr lang="en-US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2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)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= 0 at r =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R. Under this condition, there is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one nodal line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FA610-4B74-4A8D-B9A7-935657965237}" type="slidenum">
              <a:rPr lang="en-US" smtClean="0"/>
              <a:t>10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9461789"/>
              </p:ext>
            </p:extLst>
          </p:nvPr>
        </p:nvGraphicFramePr>
        <p:xfrm>
          <a:off x="2108315" y="2696690"/>
          <a:ext cx="8036330" cy="810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1" name="Equation" r:id="rId3" imgW="4279680" imgH="431640" progId="Equation.DSMT4">
                  <p:embed/>
                </p:oleObj>
              </mc:Choice>
              <mc:Fallback>
                <p:oleObj name="Equation" r:id="rId3" imgW="427968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08315" y="2696690"/>
                        <a:ext cx="8036330" cy="8107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39919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8916" y="99631"/>
            <a:ext cx="10058400" cy="1450757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Normal modes of the circular membrane in the case of vibration independent of angle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FA610-4B74-4A8D-B9A7-935657965237}" type="slidenum">
              <a:rPr lang="en-US" smtClean="0"/>
              <a:t>11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8880" y="1665425"/>
            <a:ext cx="8431341" cy="462619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760322" y="6446600"/>
            <a:ext cx="75598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http://zeta.math.utsa.edu/~gokhman/courses/mat3623/Membrane.pdf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18554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169" y="43742"/>
            <a:ext cx="11335831" cy="1450757"/>
          </a:xfrm>
        </p:spPr>
        <p:txBody>
          <a:bodyPr/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Vibration pattern of circular membrane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FA610-4B74-4A8D-B9A7-935657965237}" type="slidenum">
              <a:rPr lang="en-US" smtClean="0"/>
              <a:t>12</a:t>
            </a:fld>
            <a:endParaRPr lang="en-US"/>
          </a:p>
        </p:txBody>
      </p:sp>
      <p:pic>
        <p:nvPicPr>
          <p:cNvPr id="5" name="Picture 4" descr="Related imag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2203" y="1819979"/>
            <a:ext cx="3130159" cy="3327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[Maple Plot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6682" y="1805030"/>
            <a:ext cx="4079596" cy="3028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8149436" y="5902785"/>
            <a:ext cx="428367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smtClean="0"/>
              <a:t>http://physics.usask.ca/~hirose/ep225/animation/drum/anim-drum.htm</a:t>
            </a:r>
            <a:endParaRPr lang="en-US" sz="1100" dirty="0"/>
          </a:p>
        </p:txBody>
      </p:sp>
      <p:sp>
        <p:nvSpPr>
          <p:cNvPr id="8" name="Rectangle 7"/>
          <p:cNvSpPr/>
          <p:nvPr/>
        </p:nvSpPr>
        <p:spPr>
          <a:xfrm>
            <a:off x="3265118" y="6031358"/>
            <a:ext cx="6096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dirty="0" smtClean="0"/>
              <a:t>https://scilearn.sydney.edu.au/fychemistry/SupCourse/Circular%20Membrane.htm</a:t>
            </a:r>
            <a:endParaRPr lang="en-US" sz="1100" dirty="0"/>
          </a:p>
        </p:txBody>
      </p:sp>
      <p:pic>
        <p:nvPicPr>
          <p:cNvPr id="5124" name="Picture 4" descr="https://archive.is/YbBi/bc65e9223085a0579af73001e830e23614b93e3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0958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987154" y="6084789"/>
            <a:ext cx="151951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http://archive.is/YbBi</a:t>
            </a:r>
            <a:endParaRPr lang="en-US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1604750" y="4604807"/>
            <a:ext cx="11509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 =1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Content Placeholder 11"/>
          <p:cNvSpPr txBox="1">
            <a:spLocks noGrp="1"/>
          </p:cNvSpPr>
          <p:nvPr>
            <p:ph idx="1"/>
          </p:nvPr>
        </p:nvSpPr>
        <p:spPr>
          <a:xfrm>
            <a:off x="1097280" y="1845734"/>
            <a:ext cx="1005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948620" y="4545037"/>
            <a:ext cx="11509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 =2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782507" y="4478403"/>
            <a:ext cx="11509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 =3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5442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Laplacian polar coordinates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389113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Since we want to discuss the vibration of circular membranes, the most suitable Laplacian in the wave equation has to be described in Polar coordinates.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 only consider a membrane of radius R and determine the solution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(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r,t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) that are  radially symmetric.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The wave equation becomes 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the boundary condition stating that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(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R,t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) = 0 at all times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FA610-4B74-4A8D-B9A7-935657965237}" type="slidenum">
              <a:rPr lang="en-US" smtClean="0"/>
              <a:t>2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387340"/>
              </p:ext>
            </p:extLst>
          </p:nvPr>
        </p:nvGraphicFramePr>
        <p:xfrm>
          <a:off x="3142445" y="2652087"/>
          <a:ext cx="5124332" cy="9539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2" name="Equation" r:id="rId4" imgW="2387520" imgH="444240" progId="Equation.DSMT4">
                  <p:embed/>
                </p:oleObj>
              </mc:Choice>
              <mc:Fallback>
                <p:oleObj name="Equation" r:id="rId4" imgW="2387520" imgH="444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142445" y="2652087"/>
                        <a:ext cx="5124332" cy="9539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35892" y="4310019"/>
            <a:ext cx="2456108" cy="192482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760322" y="6446600"/>
            <a:ext cx="75598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http://zeta.math.utsa.edu/~gokhman/courses/mat3623/Membrane.pdf</a:t>
            </a:r>
            <a:endParaRPr lang="en-US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2073747"/>
              </p:ext>
            </p:extLst>
          </p:nvPr>
        </p:nvGraphicFramePr>
        <p:xfrm>
          <a:off x="5294977" y="4191135"/>
          <a:ext cx="2971800" cy="954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3" name="Equation" r:id="rId7" imgW="1384200" imgH="444240" progId="Equation.DSMT4">
                  <p:embed/>
                </p:oleObj>
              </mc:Choice>
              <mc:Fallback>
                <p:oleObj name="Equation" r:id="rId7" imgW="1384200" imgH="444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294977" y="4191135"/>
                        <a:ext cx="2971800" cy="9540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63855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Solution of the wave equation : Bessel’s equation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3281" y="1873030"/>
            <a:ext cx="10926398" cy="402336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Using the method of separation of variables, we first determine solution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(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r,t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) =R(r)T(t).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Substituting  and its derivatives back into the wave equation and arrange the expression as follows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Note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that dots denote derivatives with respect to t and primes denote derivatives with respect to r.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The expressions on both sides must equal a constant. This gives two linear ODEs,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FA610-4B74-4A8D-B9A7-935657965237}" type="slidenum">
              <a:rPr lang="en-US" smtClean="0"/>
              <a:t>3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0967151"/>
              </p:ext>
            </p:extLst>
          </p:nvPr>
        </p:nvGraphicFramePr>
        <p:xfrm>
          <a:off x="3864054" y="2758902"/>
          <a:ext cx="4524851" cy="9096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2" name="Equation" r:id="rId3" imgW="2463480" imgH="495000" progId="Equation.DSMT4">
                  <p:embed/>
                </p:oleObj>
              </mc:Choice>
              <mc:Fallback>
                <p:oleObj name="Equation" r:id="rId3" imgW="2463480" imgH="495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64054" y="2758902"/>
                        <a:ext cx="4524851" cy="9096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2317073"/>
              </p:ext>
            </p:extLst>
          </p:nvPr>
        </p:nvGraphicFramePr>
        <p:xfrm>
          <a:off x="4394200" y="23622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3" name="Equation" r:id="rId5" imgW="914400" imgH="198720" progId="Equation.DSMT4">
                  <p:embed/>
                </p:oleObj>
              </mc:Choice>
              <mc:Fallback>
                <p:oleObj name="Equation" r:id="rId5" imgW="914400" imgH="198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394200" y="2362200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9523494"/>
              </p:ext>
            </p:extLst>
          </p:nvPr>
        </p:nvGraphicFramePr>
        <p:xfrm>
          <a:off x="3208338" y="4968875"/>
          <a:ext cx="5621337" cy="1360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4" name="Equation" r:id="rId7" imgW="2831760" imgH="685800" progId="Equation.DSMT4">
                  <p:embed/>
                </p:oleObj>
              </mc:Choice>
              <mc:Fallback>
                <p:oleObj name="Equation" r:id="rId7" imgW="2831760" imgH="685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208338" y="4968875"/>
                        <a:ext cx="5621337" cy="1360488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33548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General form of Bessel’s equation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5012267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 is a general form of Bessel’s equation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Complete solution of the Bessel’s equation is given as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Where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 is the order of the equation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           J</a:t>
            </a:r>
            <a:r>
              <a:rPr lang="en-US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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is the Bessel’s function of the 1</a:t>
            </a:r>
            <a:r>
              <a:rPr lang="en-US" sz="2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st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kind order </a:t>
            </a:r>
          </a:p>
          <a:p>
            <a:pPr marL="0" indent="0"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            Y</a:t>
            </a:r>
            <a:r>
              <a:rPr lang="en-US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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is the Bessel’s function of the 2</a:t>
            </a:r>
            <a:r>
              <a:rPr lang="en-US" sz="2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nd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kind order </a:t>
            </a:r>
          </a:p>
          <a:p>
            <a:pPr marL="0" indent="0"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   and   C and D are arbitrary constants.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FA610-4B74-4A8D-B9A7-935657965237}" type="slidenum">
              <a:rPr lang="en-US" smtClean="0"/>
              <a:t>4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5806009"/>
              </p:ext>
            </p:extLst>
          </p:nvPr>
        </p:nvGraphicFramePr>
        <p:xfrm>
          <a:off x="3704324" y="2235508"/>
          <a:ext cx="3813981" cy="9717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4" name="Equation" r:id="rId3" imgW="1993680" imgH="507960" progId="Equation.DSMT4">
                  <p:embed/>
                </p:oleObj>
              </mc:Choice>
              <mc:Fallback>
                <p:oleObj name="Equation" r:id="rId3" imgW="1993680" imgH="507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704324" y="2235508"/>
                        <a:ext cx="3813981" cy="971715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7904536"/>
              </p:ext>
            </p:extLst>
          </p:nvPr>
        </p:nvGraphicFramePr>
        <p:xfrm>
          <a:off x="3704324" y="3801659"/>
          <a:ext cx="3215414" cy="5954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5" name="Equation" r:id="rId5" imgW="1371600" imgH="253800" progId="Equation.DSMT4">
                  <p:embed/>
                </p:oleObj>
              </mc:Choice>
              <mc:Fallback>
                <p:oleObj name="Equation" r:id="rId5" imgW="137160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704324" y="3801659"/>
                        <a:ext cx="3215414" cy="59544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01809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561" y="198311"/>
            <a:ext cx="10058400" cy="968440"/>
          </a:xfrm>
        </p:spPr>
        <p:txBody>
          <a:bodyPr/>
          <a:lstStyle/>
          <a:p>
            <a:pPr algn="ctr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Bessel functions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FA610-4B74-4A8D-B9A7-935657965237}" type="slidenum">
              <a:rPr lang="en-US" smtClean="0"/>
              <a:t>5</a:t>
            </a:fld>
            <a:endParaRPr lang="en-US"/>
          </a:p>
        </p:txBody>
      </p:sp>
      <p:pic>
        <p:nvPicPr>
          <p:cNvPr id="4098" name="Picture 2" descr="Plot of Bessel function of the first kind, JÎ±(x), for integer orders Î± = 0, 1,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761" y="1399458"/>
            <a:ext cx="5715000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Plot of Bessel function of the second kind, YÎ±(x), for integer orders Î± = 0, 1,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3761" y="1399458"/>
            <a:ext cx="5715000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581400" y="6455578"/>
            <a:ext cx="46047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http://www.wikiwand.com/en/Bessel_function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97280" y="5666131"/>
            <a:ext cx="44189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Bessel’s function of the 1</a:t>
            </a:r>
            <a:r>
              <a:rPr 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st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kind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6812280" y="5623636"/>
            <a:ext cx="42635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Bessel’s function of the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2</a:t>
            </a:r>
            <a:r>
              <a:rPr lang="en-US" sz="2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nd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kind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33241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Solution of the linear ODE 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Recall the linear ODE eq. (2)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 can reduce (2) to Bessel’s equation if we set s = kr. Then 1/r = k/s and, keeping the notation R for simplicity.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By substituting this into eq. (2) and omitting the common factor k</a:t>
            </a:r>
            <a:r>
              <a:rPr lang="en-US" sz="2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we  have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FA610-4B74-4A8D-B9A7-935657965237}" type="slidenum">
              <a:rPr lang="en-US" smtClean="0"/>
              <a:t>6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0107810"/>
              </p:ext>
            </p:extLst>
          </p:nvPr>
        </p:nvGraphicFramePr>
        <p:xfrm>
          <a:off x="5173402" y="1845734"/>
          <a:ext cx="5621338" cy="78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2" name="Equation" r:id="rId3" imgW="2831760" imgH="393480" progId="Equation.DSMT4">
                  <p:embed/>
                </p:oleObj>
              </mc:Choice>
              <mc:Fallback>
                <p:oleObj name="Equation" r:id="rId3" imgW="283176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173402" y="1845734"/>
                        <a:ext cx="5621338" cy="78105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5070729"/>
              </p:ext>
            </p:extLst>
          </p:nvPr>
        </p:nvGraphicFramePr>
        <p:xfrm>
          <a:off x="3392188" y="3689754"/>
          <a:ext cx="5236399" cy="8685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3" name="Equation" r:id="rId5" imgW="2679480" imgH="444240" progId="Equation.DSMT4">
                  <p:embed/>
                </p:oleObj>
              </mc:Choice>
              <mc:Fallback>
                <p:oleObj name="Equation" r:id="rId5" imgW="2679480" imgH="444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392188" y="3689754"/>
                        <a:ext cx="5236399" cy="86859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777511"/>
              </p:ext>
            </p:extLst>
          </p:nvPr>
        </p:nvGraphicFramePr>
        <p:xfrm>
          <a:off x="3679825" y="5281613"/>
          <a:ext cx="4662488" cy="882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4" name="Equation" r:id="rId7" imgW="2349360" imgH="444240" progId="Equation.DSMT4">
                  <p:embed/>
                </p:oleObj>
              </mc:Choice>
              <mc:Fallback>
                <p:oleObj name="Equation" r:id="rId7" imgW="2349360" imgH="444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679825" y="5281613"/>
                        <a:ext cx="4662488" cy="88265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9749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FA610-4B74-4A8D-B9A7-935657965237}" type="slidenum">
              <a:rPr lang="en-US" smtClean="0"/>
              <a:t>7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1834087"/>
              </p:ext>
            </p:extLst>
          </p:nvPr>
        </p:nvGraphicFramePr>
        <p:xfrm>
          <a:off x="663669" y="532192"/>
          <a:ext cx="4662488" cy="882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8" name="Equation" r:id="rId3" imgW="2349360" imgH="444240" progId="Equation.DSMT4">
                  <p:embed/>
                </p:oleObj>
              </mc:Choice>
              <mc:Fallback>
                <p:oleObj name="Equation" r:id="rId3" imgW="2349360" imgH="444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63669" y="532192"/>
                        <a:ext cx="4662488" cy="88265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18615" y="1801026"/>
            <a:ext cx="1131399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 is clear that eq.(3) corresponds to the expression of the Bessel’s equation with parameter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 = 0.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Solutions of eq. (3) are Bessel function J</a:t>
            </a:r>
            <a:r>
              <a:rPr lang="en-US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0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and Y</a:t>
            </a:r>
            <a:r>
              <a:rPr lang="en-US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0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of the first and second kind.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But Y</a:t>
            </a:r>
            <a:r>
              <a:rPr lang="en-US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0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becomes infinite at 0, so that we cannot use it because the vibration of the membrane must always remain finite.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Thus, the solution becomes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0760973"/>
              </p:ext>
            </p:extLst>
          </p:nvPr>
        </p:nvGraphicFramePr>
        <p:xfrm>
          <a:off x="7179217" y="150601"/>
          <a:ext cx="3813981" cy="9717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9" name="Equation" r:id="rId5" imgW="1993680" imgH="507960" progId="Equation.DSMT4">
                  <p:embed/>
                </p:oleObj>
              </mc:Choice>
              <mc:Fallback>
                <p:oleObj name="Equation" r:id="rId5" imgW="1993680" imgH="507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179217" y="150601"/>
                        <a:ext cx="3813981" cy="971715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676792" y="1208063"/>
            <a:ext cx="28796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Bessel’s equation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691011"/>
              </p:ext>
            </p:extLst>
          </p:nvPr>
        </p:nvGraphicFramePr>
        <p:xfrm>
          <a:off x="2797175" y="4648200"/>
          <a:ext cx="6045200" cy="595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0" name="Equation" r:id="rId7" imgW="2577960" imgH="253800" progId="Equation.DSMT4">
                  <p:embed/>
                </p:oleObj>
              </mc:Choice>
              <mc:Fallback>
                <p:oleObj name="Equation" r:id="rId7" imgW="257796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797175" y="4648200"/>
                        <a:ext cx="6045200" cy="5953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59144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FA610-4B74-4A8D-B9A7-935657965237}" type="slidenum">
              <a:rPr lang="en-US" smtClean="0"/>
              <a:t>8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1274036"/>
              </p:ext>
            </p:extLst>
          </p:nvPr>
        </p:nvGraphicFramePr>
        <p:xfrm>
          <a:off x="512763" y="1181100"/>
          <a:ext cx="6043612" cy="595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2" name="Equation" r:id="rId3" imgW="2577960" imgH="253800" progId="Equation.DSMT4">
                  <p:embed/>
                </p:oleObj>
              </mc:Choice>
              <mc:Fallback>
                <p:oleObj name="Equation" r:id="rId3" imgW="257796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12763" y="1181100"/>
                        <a:ext cx="6043612" cy="5953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73457" y="491319"/>
            <a:ext cx="96830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Consider eq. (4)  along with the boundary condition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(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R,t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) =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0 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AutoShape 2" descr="Bessel Functions of the First Ki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173" name="Picture 5" descr="enter image description her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2727" y="1574682"/>
            <a:ext cx="5577995" cy="3489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460375" y="6424170"/>
            <a:ext cx="111365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https://electronics.stackexchange.com/questions/73334/using-bessel-function-graph-to-finde-out-side-bands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07975" y="2355599"/>
            <a:ext cx="557421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 get 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that satisfies this condition because J</a:t>
            </a:r>
            <a:r>
              <a:rPr lang="en-US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has (infinitely many) positive zeros (shown in the Bessel function graph) , s =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</a:t>
            </a:r>
            <a:r>
              <a:rPr lang="en-US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1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, </a:t>
            </a:r>
            <a:r>
              <a:rPr lang="en-US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2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, …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with numerical values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429841" y="5513435"/>
            <a:ext cx="44189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Bessel’s function of the 1</a:t>
            </a:r>
            <a:r>
              <a:rPr 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st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kind</a:t>
            </a:r>
            <a:endParaRPr lang="en-US" sz="2400" dirty="0"/>
          </a:p>
        </p:txBody>
      </p:sp>
      <p:sp>
        <p:nvSpPr>
          <p:cNvPr id="11" name="Oval 10"/>
          <p:cNvSpPr/>
          <p:nvPr/>
        </p:nvSpPr>
        <p:spPr>
          <a:xfrm>
            <a:off x="8065827" y="4026089"/>
            <a:ext cx="163773" cy="16377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5" descr="enter image description her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6375" y="1574682"/>
            <a:ext cx="5577995" cy="3489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Oval 12"/>
          <p:cNvSpPr/>
          <p:nvPr/>
        </p:nvSpPr>
        <p:spPr>
          <a:xfrm>
            <a:off x="9571085" y="4012441"/>
            <a:ext cx="159768" cy="16377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11052715" y="4039735"/>
            <a:ext cx="159768" cy="16377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4174165"/>
              </p:ext>
            </p:extLst>
          </p:nvPr>
        </p:nvGraphicFramePr>
        <p:xfrm>
          <a:off x="873457" y="4936797"/>
          <a:ext cx="5117950" cy="4225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3" name="Equation" r:id="rId6" imgW="2768400" imgH="228600" progId="Equation.DSMT4">
                  <p:embed/>
                </p:oleObj>
              </mc:Choice>
              <mc:Fallback>
                <p:oleObj name="Equation" r:id="rId6" imgW="27684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73457" y="4936797"/>
                        <a:ext cx="5117950" cy="4225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8" name="Straight Arrow Connector 17"/>
          <p:cNvCxnSpPr/>
          <p:nvPr/>
        </p:nvCxnSpPr>
        <p:spPr>
          <a:xfrm flipH="1">
            <a:off x="1978925" y="4176214"/>
            <a:ext cx="6086902" cy="69756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4033669" y="4170345"/>
            <a:ext cx="5523768" cy="76645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6138459" y="4227820"/>
            <a:ext cx="4900608" cy="7744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7182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FA610-4B74-4A8D-B9A7-935657965237}" type="slidenum">
              <a:rPr lang="en-US" smtClean="0"/>
              <a:t>9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77671" y="641444"/>
            <a:ext cx="1135493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Due to multiple values of argument that give J</a:t>
            </a:r>
            <a:r>
              <a:rPr lang="en-US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0, a modification can be made as follows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Hence, the functions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are solutions of  eq. (2) that are zero on the boundary circle r = R.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1835093"/>
              </p:ext>
            </p:extLst>
          </p:nvPr>
        </p:nvGraphicFramePr>
        <p:xfrm>
          <a:off x="3029359" y="1187522"/>
          <a:ext cx="6251560" cy="8613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7" name="Equation" r:id="rId3" imgW="2857320" imgH="393480" progId="Equation.DSMT4">
                  <p:embed/>
                </p:oleObj>
              </mc:Choice>
              <mc:Fallback>
                <p:oleObj name="Equation" r:id="rId3" imgW="285732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29359" y="1187522"/>
                        <a:ext cx="6251560" cy="8613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0536357"/>
              </p:ext>
            </p:extLst>
          </p:nvPr>
        </p:nvGraphicFramePr>
        <p:xfrm>
          <a:off x="3602038" y="2225675"/>
          <a:ext cx="7297737" cy="1011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8" name="Equation" r:id="rId5" imgW="3111480" imgH="431640" progId="Equation.DSMT4">
                  <p:embed/>
                </p:oleObj>
              </mc:Choice>
              <mc:Fallback>
                <p:oleObj name="Equation" r:id="rId5" imgW="311148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602038" y="2225675"/>
                        <a:ext cx="7297737" cy="1011238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96036" y="4217158"/>
            <a:ext cx="1018123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 suggests that the solution for linear ODE eq. (1) can be given 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Where  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5073500"/>
              </p:ext>
            </p:extLst>
          </p:nvPr>
        </p:nvGraphicFramePr>
        <p:xfrm>
          <a:off x="3156969" y="4821144"/>
          <a:ext cx="6846887" cy="639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9" name="Equation" r:id="rId7" imgW="2717640" imgH="253800" progId="Equation.DSMT4">
                  <p:embed/>
                </p:oleObj>
              </mc:Choice>
              <mc:Fallback>
                <p:oleObj name="Equation" r:id="rId7" imgW="271764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156969" y="4821144"/>
                        <a:ext cx="6846887" cy="639762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3301496"/>
              </p:ext>
            </p:extLst>
          </p:nvPr>
        </p:nvGraphicFramePr>
        <p:xfrm>
          <a:off x="2257755" y="5652470"/>
          <a:ext cx="3627151" cy="5727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0" name="Equation" r:id="rId9" imgW="1447560" imgH="228600" progId="Equation.DSMT4">
                  <p:embed/>
                </p:oleObj>
              </mc:Choice>
              <mc:Fallback>
                <p:oleObj name="Equation" r:id="rId9" imgW="144756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257755" y="5652470"/>
                        <a:ext cx="3627151" cy="5727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00872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135</TotalTime>
  <Words>724</Words>
  <Application>Microsoft Office PowerPoint</Application>
  <PresentationFormat>Widescreen</PresentationFormat>
  <Paragraphs>92</Paragraphs>
  <Slides>12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Calibri</vt:lpstr>
      <vt:lpstr>Calibri Light</vt:lpstr>
      <vt:lpstr>Symbol</vt:lpstr>
      <vt:lpstr>Times New Roman</vt:lpstr>
      <vt:lpstr>Retrospect</vt:lpstr>
      <vt:lpstr>Equation</vt:lpstr>
      <vt:lpstr>MathType 6.0 Equation</vt:lpstr>
      <vt:lpstr>Circular membrane</vt:lpstr>
      <vt:lpstr>Laplacian polar coordinates</vt:lpstr>
      <vt:lpstr>Solution of the wave equation : Bessel’s equation</vt:lpstr>
      <vt:lpstr>General form of Bessel’s equation</vt:lpstr>
      <vt:lpstr>Bessel functions</vt:lpstr>
      <vt:lpstr>Solution of the linear ODE </vt:lpstr>
      <vt:lpstr>PowerPoint Presentation</vt:lpstr>
      <vt:lpstr>PowerPoint Presentation</vt:lpstr>
      <vt:lpstr>PowerPoint Presentation</vt:lpstr>
      <vt:lpstr>A complete solution for wave function of a circular membrane</vt:lpstr>
      <vt:lpstr>Normal modes of the circular membrane in the case of vibration independent of angle</vt:lpstr>
      <vt:lpstr>Vibration pattern of circular membrane</vt:lpstr>
    </vt:vector>
  </TitlesOfParts>
  <Company>Mahidol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Circular membrane</dc:title>
  <dc:creator>rachapak.chi@gmail.com</dc:creator>
  <cp:lastModifiedBy>rachapak.chi@gmail.com</cp:lastModifiedBy>
  <cp:revision>25</cp:revision>
  <dcterms:created xsi:type="dcterms:W3CDTF">2018-11-12T14:36:36Z</dcterms:created>
  <dcterms:modified xsi:type="dcterms:W3CDTF">2018-11-12T22:24:08Z</dcterms:modified>
</cp:coreProperties>
</file>